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8418" y="534114"/>
            <a:ext cx="7787164" cy="1275398"/>
          </a:xfrm>
          <a:prstGeom prst="rect">
            <a:avLst/>
          </a:prstGeom>
          <a:noFill/>
          <a:ln/>
        </p:spPr>
        <p:txBody>
          <a:bodyPr wrap="square" lIns="0" tIns="0" rIns="0" bIns="0" rtlCol="0" anchor="t"/>
          <a:lstStyle/>
          <a:p>
            <a:pPr algn="l" indent="0" marL="0">
              <a:lnSpc>
                <a:spcPts val="5000"/>
              </a:lnSpc>
              <a:buNone/>
            </a:pPr>
            <a:r>
              <a:rPr lang="en-US" sz="4000" b="1" dirty="0">
                <a:solidFill>
                  <a:srgbClr val="9998FF"/>
                </a:solidFill>
                <a:latin typeface="Barlow Bold" pitchFamily="34" charset="0"/>
                <a:ea typeface="Barlow Bold" pitchFamily="34" charset="-122"/>
                <a:cs typeface="Barlow Bold" pitchFamily="34" charset="-120"/>
              </a:rPr>
              <a:t>Understanding the Business Purview of a Grocery Firm</a:t>
            </a:r>
            <a:endParaRPr lang="en-US" sz="4000" dirty="0"/>
          </a:p>
        </p:txBody>
      </p:sp>
      <p:sp>
        <p:nvSpPr>
          <p:cNvPr id="4" name="Text 1"/>
          <p:cNvSpPr/>
          <p:nvPr/>
        </p:nvSpPr>
        <p:spPr>
          <a:xfrm>
            <a:off x="678418" y="2100263"/>
            <a:ext cx="7787164" cy="1240155"/>
          </a:xfrm>
          <a:prstGeom prst="rect">
            <a:avLst/>
          </a:prstGeom>
          <a:noFill/>
          <a:ln/>
        </p:spPr>
        <p:txBody>
          <a:bodyPr wrap="square" lIns="0" tIns="0" rIns="0" bIns="0" rtlCol="0" anchor="t"/>
          <a:lstStyle/>
          <a:p>
            <a:pPr algn="l" indent="0" marL="0">
              <a:lnSpc>
                <a:spcPts val="2400"/>
              </a:lnSpc>
              <a:buNone/>
            </a:pPr>
            <a:r>
              <a:rPr lang="en-US" sz="1500" b="1" i="1" dirty="0">
                <a:solidFill>
                  <a:srgbClr val="EEEFF5"/>
                </a:solidFill>
                <a:latin typeface="Montserrat" pitchFamily="34" charset="0"/>
                <a:ea typeface="Montserrat" pitchFamily="34" charset="-122"/>
                <a:cs typeface="Montserrat" pitchFamily="34" charset="-120"/>
              </a:rPr>
              <a:t>Moji Ram Surender Kumar &amp; Company</a:t>
            </a:r>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 has been a cornerstone of Old Delhi's historic Khari Baoli market since the 1940s. It specialises in traditional Indian grocery items including sugar and essential food products, with a reputation built over generations.</a:t>
            </a:r>
            <a:endParaRPr lang="en-US" sz="1500" dirty="0"/>
          </a:p>
        </p:txBody>
      </p:sp>
      <p:sp>
        <p:nvSpPr>
          <p:cNvPr id="5" name="Text 2"/>
          <p:cNvSpPr/>
          <p:nvPr/>
        </p:nvSpPr>
        <p:spPr>
          <a:xfrm>
            <a:off x="678418" y="3558421"/>
            <a:ext cx="7787164" cy="310039"/>
          </a:xfrm>
          <a:prstGeom prst="rect">
            <a:avLst/>
          </a:prstGeom>
          <a:noFill/>
          <a:ln/>
        </p:spPr>
        <p:txBody>
          <a:bodyPr wrap="non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Despite its long-standing presence, the company faces three major challenges: </a:t>
            </a:r>
            <a:endParaRPr lang="en-US" sz="1500" dirty="0"/>
          </a:p>
        </p:txBody>
      </p:sp>
      <p:sp>
        <p:nvSpPr>
          <p:cNvPr id="6" name="Text 3"/>
          <p:cNvSpPr/>
          <p:nvPr/>
        </p:nvSpPr>
        <p:spPr>
          <a:xfrm>
            <a:off x="678418" y="4086463"/>
            <a:ext cx="7787164" cy="31003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1"/>
            </a:pPr>
            <a:r>
              <a:rPr lang="en-US" sz="1500" dirty="0">
                <a:solidFill>
                  <a:srgbClr val="EEEFF5"/>
                </a:solidFill>
                <a:latin typeface="Montserrat" pitchFamily="34" charset="0"/>
                <a:ea typeface="Montserrat" pitchFamily="34" charset="-122"/>
                <a:cs typeface="Montserrat" pitchFamily="34" charset="-120"/>
              </a:rPr>
              <a:t>Inefficient inventory management,</a:t>
            </a:r>
            <a:endParaRPr lang="en-US" sz="1500" dirty="0"/>
          </a:p>
        </p:txBody>
      </p:sp>
      <p:sp>
        <p:nvSpPr>
          <p:cNvPr id="7" name="Text 4"/>
          <p:cNvSpPr/>
          <p:nvPr/>
        </p:nvSpPr>
        <p:spPr>
          <a:xfrm>
            <a:off x="678418" y="4464248"/>
            <a:ext cx="7787164" cy="31003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2"/>
            </a:pPr>
            <a:r>
              <a:rPr lang="en-US" sz="1500" dirty="0">
                <a:solidFill>
                  <a:srgbClr val="EEEFF5"/>
                </a:solidFill>
                <a:latin typeface="Montserrat" pitchFamily="34" charset="0"/>
                <a:ea typeface="Montserrat" pitchFamily="34" charset="-122"/>
                <a:cs typeface="Montserrat" pitchFamily="34" charset="-120"/>
              </a:rPr>
              <a:t>Declining revenue and profit margins</a:t>
            </a:r>
            <a:endParaRPr lang="en-US" sz="1500" dirty="0"/>
          </a:p>
        </p:txBody>
      </p:sp>
      <p:sp>
        <p:nvSpPr>
          <p:cNvPr id="8" name="Text 5"/>
          <p:cNvSpPr/>
          <p:nvPr/>
        </p:nvSpPr>
        <p:spPr>
          <a:xfrm>
            <a:off x="678418" y="4842034"/>
            <a:ext cx="7787164" cy="310039"/>
          </a:xfrm>
          <a:prstGeom prst="rect">
            <a:avLst/>
          </a:prstGeom>
          <a:noFill/>
          <a:ln/>
        </p:spPr>
        <p:txBody>
          <a:bodyPr wrap="none" lIns="0" tIns="0" rIns="0" bIns="0" rtlCol="0" anchor="t"/>
          <a:lstStyle/>
          <a:p>
            <a:pPr algn="l" marL="342900" indent="-342900">
              <a:lnSpc>
                <a:spcPts val="2400"/>
              </a:lnSpc>
              <a:buSzPct val="100000"/>
              <a:buFont typeface="+mj-lt"/>
              <a:buAutoNum type="arabicPeriod" startAt="3"/>
            </a:pPr>
            <a:r>
              <a:rPr lang="en-US" sz="1500" dirty="0">
                <a:solidFill>
                  <a:srgbClr val="EEEFF5"/>
                </a:solidFill>
                <a:latin typeface="Montserrat" pitchFamily="34" charset="0"/>
                <a:ea typeface="Montserrat" pitchFamily="34" charset="-122"/>
                <a:cs typeface="Montserrat" pitchFamily="34" charset="-120"/>
              </a:rPr>
              <a:t>Material wastage. </a:t>
            </a:r>
            <a:endParaRPr lang="en-US" sz="1500" dirty="0"/>
          </a:p>
        </p:txBody>
      </p:sp>
      <p:sp>
        <p:nvSpPr>
          <p:cNvPr id="9" name="Text 6"/>
          <p:cNvSpPr/>
          <p:nvPr/>
        </p:nvSpPr>
        <p:spPr>
          <a:xfrm>
            <a:off x="678418" y="5370076"/>
            <a:ext cx="7787164" cy="1240155"/>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Our analysis based on daily sales, purchase and inventory data spanning Sep 2024 to Jan 2025 presents data-driven solutions to transform these challenges into sustainable business opportunities, keeping traditional values intact while modernizing operations.</a:t>
            </a:r>
            <a:endParaRPr lang="en-US" sz="1500" dirty="0"/>
          </a:p>
        </p:txBody>
      </p:sp>
      <p:sp>
        <p:nvSpPr>
          <p:cNvPr id="10" name="Shape 7"/>
          <p:cNvSpPr/>
          <p:nvPr/>
        </p:nvSpPr>
        <p:spPr>
          <a:xfrm>
            <a:off x="678418" y="6842760"/>
            <a:ext cx="310039" cy="310039"/>
          </a:xfrm>
          <a:prstGeom prst="roundRect">
            <a:avLst>
              <a:gd name="adj" fmla="val 29490114"/>
            </a:avLst>
          </a:prstGeom>
          <a:noFill/>
          <a:ln w="7620">
            <a:solidFill>
              <a:srgbClr val="4D4D51"/>
            </a:solidFill>
            <a:prstDash val="solid"/>
          </a:ln>
        </p:spPr>
      </p:sp>
      <p:pic>
        <p:nvPicPr>
          <p:cNvPr id="11" name="Image 1" descr="preencoded.png">    </p:cNvPr>
          <p:cNvPicPr>
            <a:picLocks noChangeAspect="1"/>
          </p:cNvPicPr>
          <p:nvPr/>
        </p:nvPicPr>
        <p:blipFill>
          <a:blip r:embed="rId2"/>
          <a:stretch>
            <a:fillRect/>
          </a:stretch>
        </p:blipFill>
        <p:spPr>
          <a:xfrm>
            <a:off x="686038" y="6850380"/>
            <a:ext cx="294799" cy="294799"/>
          </a:xfrm>
          <a:prstGeom prst="rect">
            <a:avLst/>
          </a:prstGeom>
        </p:spPr>
      </p:pic>
      <p:sp>
        <p:nvSpPr>
          <p:cNvPr id="12" name="Text 8"/>
          <p:cNvSpPr/>
          <p:nvPr/>
        </p:nvSpPr>
        <p:spPr>
          <a:xfrm>
            <a:off x="1085374" y="6828234"/>
            <a:ext cx="1948815" cy="339209"/>
          </a:xfrm>
          <a:prstGeom prst="rect">
            <a:avLst/>
          </a:prstGeom>
          <a:noFill/>
          <a:ln/>
        </p:spPr>
        <p:txBody>
          <a:bodyPr wrap="none" lIns="0" tIns="0" rIns="0" bIns="0" rtlCol="0" anchor="t"/>
          <a:lstStyle/>
          <a:p>
            <a:pPr algn="l" indent="0" marL="0">
              <a:lnSpc>
                <a:spcPts val="2650"/>
              </a:lnSpc>
              <a:buNone/>
            </a:pPr>
            <a:r>
              <a:rPr lang="en-US" sz="1900" b="1" dirty="0">
                <a:solidFill>
                  <a:srgbClr val="EEEFF5"/>
                </a:solidFill>
                <a:latin typeface="Montserrat Bold" pitchFamily="34" charset="0"/>
                <a:ea typeface="Montserrat Bold" pitchFamily="34" charset="-122"/>
                <a:cs typeface="Montserrat Bold" pitchFamily="34" charset="-120"/>
              </a:rPr>
              <a:t>by Rahul Gupta</a:t>
            </a:r>
            <a:endParaRPr lang="en-US" sz="1900" dirty="0"/>
          </a:p>
        </p:txBody>
      </p:sp>
      <p:sp>
        <p:nvSpPr>
          <p:cNvPr id="13" name="Text 9"/>
          <p:cNvSpPr/>
          <p:nvPr/>
        </p:nvSpPr>
        <p:spPr>
          <a:xfrm>
            <a:off x="678418" y="7385447"/>
            <a:ext cx="7787164" cy="310039"/>
          </a:xfrm>
          <a:prstGeom prst="rect">
            <a:avLst/>
          </a:prstGeom>
          <a:noFill/>
          <a:ln/>
        </p:spPr>
        <p:txBody>
          <a:bodyPr wrap="non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Roll Number - 22DS2000074</a:t>
            </a:r>
            <a:endParaRPr lang="en-US"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348740"/>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The Path Forward</a:t>
            </a:r>
            <a:endParaRPr lang="en-US" sz="4450" dirty="0"/>
          </a:p>
        </p:txBody>
      </p:sp>
      <p:sp>
        <p:nvSpPr>
          <p:cNvPr id="3" name="Text 1"/>
          <p:cNvSpPr/>
          <p:nvPr/>
        </p:nvSpPr>
        <p:spPr>
          <a:xfrm>
            <a:off x="758309" y="2386370"/>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Implementing these recommendations will deliver immediate reductions in stockouts and lost sales by stabilising inventory levels. Medium term, the business can expect a 15-20% cut in wastage costs through improved practices.</a:t>
            </a:r>
            <a:endParaRPr lang="en-US" sz="1700" dirty="0"/>
          </a:p>
        </p:txBody>
      </p:sp>
      <p:sp>
        <p:nvSpPr>
          <p:cNvPr id="4" name="Text 2"/>
          <p:cNvSpPr/>
          <p:nvPr/>
        </p:nvSpPr>
        <p:spPr>
          <a:xfrm>
            <a:off x="758309" y="3323511"/>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Long-term success hinges on optimising the product mix and pricing strategies to enhance profitability while preserving the company’s heritage. These steps promise revitalisation and growth for Moji Ram Surender Kumar &amp; Company in a competitive market.</a:t>
            </a:r>
            <a:endParaRPr lang="en-US" sz="1700" dirty="0"/>
          </a:p>
        </p:txBody>
      </p:sp>
      <p:sp>
        <p:nvSpPr>
          <p:cNvPr id="5" name="Text 3"/>
          <p:cNvSpPr/>
          <p:nvPr/>
        </p:nvSpPr>
        <p:spPr>
          <a:xfrm>
            <a:off x="758309" y="4715589"/>
            <a:ext cx="4154567"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15-20%</a:t>
            </a:r>
            <a:endParaRPr lang="en-US" sz="5600" dirty="0"/>
          </a:p>
        </p:txBody>
      </p:sp>
      <p:sp>
        <p:nvSpPr>
          <p:cNvPr id="6" name="Text 4"/>
          <p:cNvSpPr/>
          <p:nvPr/>
        </p:nvSpPr>
        <p:spPr>
          <a:xfrm>
            <a:off x="1290518" y="5701189"/>
            <a:ext cx="3090148"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Wastage Cost Reduction</a:t>
            </a:r>
            <a:endParaRPr lang="en-US" sz="2200" dirty="0"/>
          </a:p>
        </p:txBody>
      </p:sp>
      <p:sp>
        <p:nvSpPr>
          <p:cNvPr id="7" name="Text 5"/>
          <p:cNvSpPr/>
          <p:nvPr/>
        </p:nvSpPr>
        <p:spPr>
          <a:xfrm>
            <a:off x="758309" y="6187321"/>
            <a:ext cx="4154567" cy="693420"/>
          </a:xfrm>
          <a:prstGeom prst="rect">
            <a:avLst/>
          </a:prstGeom>
          <a:noFill/>
          <a:ln/>
        </p:spPr>
        <p:txBody>
          <a:bodyPr wrap="squar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Projected medium-term improvement</a:t>
            </a:r>
            <a:endParaRPr lang="en-US" sz="1700" dirty="0"/>
          </a:p>
        </p:txBody>
      </p:sp>
      <p:sp>
        <p:nvSpPr>
          <p:cNvPr id="8" name="Text 6"/>
          <p:cNvSpPr/>
          <p:nvPr/>
        </p:nvSpPr>
        <p:spPr>
          <a:xfrm>
            <a:off x="5237798" y="4715589"/>
            <a:ext cx="4154686"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₹96K</a:t>
            </a:r>
            <a:endParaRPr lang="en-US" sz="5600" dirty="0"/>
          </a:p>
        </p:txBody>
      </p:sp>
      <p:sp>
        <p:nvSpPr>
          <p:cNvPr id="9" name="Text 7"/>
          <p:cNvSpPr/>
          <p:nvPr/>
        </p:nvSpPr>
        <p:spPr>
          <a:xfrm>
            <a:off x="5844421" y="5701189"/>
            <a:ext cx="2941320"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Lost Sales Recoverable</a:t>
            </a:r>
            <a:endParaRPr lang="en-US" sz="2200" dirty="0"/>
          </a:p>
        </p:txBody>
      </p:sp>
      <p:sp>
        <p:nvSpPr>
          <p:cNvPr id="10" name="Text 8"/>
          <p:cNvSpPr/>
          <p:nvPr/>
        </p:nvSpPr>
        <p:spPr>
          <a:xfrm>
            <a:off x="5237798" y="6187321"/>
            <a:ext cx="4154686" cy="693420"/>
          </a:xfrm>
          <a:prstGeom prst="rect">
            <a:avLst/>
          </a:prstGeom>
          <a:noFill/>
          <a:ln/>
        </p:spPr>
        <p:txBody>
          <a:bodyPr wrap="squar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From inventory optimisation on key products</a:t>
            </a:r>
            <a:endParaRPr lang="en-US" sz="1700" dirty="0"/>
          </a:p>
        </p:txBody>
      </p:sp>
      <p:sp>
        <p:nvSpPr>
          <p:cNvPr id="11" name="Text 9"/>
          <p:cNvSpPr/>
          <p:nvPr/>
        </p:nvSpPr>
        <p:spPr>
          <a:xfrm>
            <a:off x="9717405" y="4715589"/>
            <a:ext cx="4154567" cy="714970"/>
          </a:xfrm>
          <a:prstGeom prst="rect">
            <a:avLst/>
          </a:prstGeom>
          <a:noFill/>
          <a:ln/>
        </p:spPr>
        <p:txBody>
          <a:bodyPr wrap="none" lIns="0" tIns="0" rIns="0" bIns="0" rtlCol="0" anchor="t"/>
          <a:lstStyle/>
          <a:p>
            <a:pPr algn="ctr" indent="0" marL="0">
              <a:lnSpc>
                <a:spcPts val="5600"/>
              </a:lnSpc>
              <a:buNone/>
            </a:pPr>
            <a:r>
              <a:rPr lang="en-US" sz="5600" b="1" dirty="0">
                <a:solidFill>
                  <a:srgbClr val="EEEFF5"/>
                </a:solidFill>
                <a:latin typeface="Barlow Bold" pitchFamily="34" charset="0"/>
                <a:ea typeface="Barlow Bold" pitchFamily="34" charset="-122"/>
                <a:cs typeface="Barlow Bold" pitchFamily="34" charset="-120"/>
              </a:rPr>
              <a:t>3</a:t>
            </a:r>
            <a:endParaRPr lang="en-US" sz="5600" dirty="0"/>
          </a:p>
        </p:txBody>
      </p:sp>
      <p:sp>
        <p:nvSpPr>
          <p:cNvPr id="12" name="Text 10"/>
          <p:cNvSpPr/>
          <p:nvPr/>
        </p:nvSpPr>
        <p:spPr>
          <a:xfrm>
            <a:off x="10130433" y="5701189"/>
            <a:ext cx="3328392"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Key Challenges Addressed</a:t>
            </a:r>
            <a:endParaRPr lang="en-US" sz="2200" dirty="0"/>
          </a:p>
        </p:txBody>
      </p:sp>
      <p:sp>
        <p:nvSpPr>
          <p:cNvPr id="13" name="Text 11"/>
          <p:cNvSpPr/>
          <p:nvPr/>
        </p:nvSpPr>
        <p:spPr>
          <a:xfrm>
            <a:off x="9717405" y="6187321"/>
            <a:ext cx="4154567" cy="346710"/>
          </a:xfrm>
          <a:prstGeom prst="rect">
            <a:avLst/>
          </a:prstGeom>
          <a:noFill/>
          <a:ln/>
        </p:spPr>
        <p:txBody>
          <a:bodyPr wrap="none" lIns="0" tIns="0" rIns="0" bIns="0" rtlCol="0" anchor="t"/>
          <a:lstStyle/>
          <a:p>
            <a:pPr algn="ct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Inventory, revenue, and wastage</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3368397"/>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Thank You</a:t>
            </a:r>
            <a:endParaRPr lang="en-US" sz="4450" dirty="0"/>
          </a:p>
        </p:txBody>
      </p:sp>
      <p:sp>
        <p:nvSpPr>
          <p:cNvPr id="3" name="Text 1"/>
          <p:cNvSpPr/>
          <p:nvPr/>
        </p:nvSpPr>
        <p:spPr>
          <a:xfrm>
            <a:off x="758309" y="4514374"/>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Thank you for your attention and time. Looking forward to any questions you may have.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549950" y="230267"/>
            <a:ext cx="6215182" cy="7769066"/>
          </a:xfrm>
          <a:prstGeom prst="rect">
            <a:avLst/>
          </a:prstGeom>
        </p:spPr>
      </p:pic>
      <p:sp>
        <p:nvSpPr>
          <p:cNvPr id="4" name="Text 0"/>
          <p:cNvSpPr/>
          <p:nvPr/>
        </p:nvSpPr>
        <p:spPr>
          <a:xfrm>
            <a:off x="7960162" y="1002983"/>
            <a:ext cx="6025277" cy="1212294"/>
          </a:xfrm>
          <a:prstGeom prst="rect">
            <a:avLst/>
          </a:prstGeom>
          <a:noFill/>
          <a:ln/>
        </p:spPr>
        <p:txBody>
          <a:bodyPr wrap="square" lIns="0" tIns="0" rIns="0" bIns="0" rtlCol="0" anchor="t"/>
          <a:lstStyle/>
          <a:p>
            <a:pPr algn="l" indent="0" marL="0">
              <a:lnSpc>
                <a:spcPts val="4750"/>
              </a:lnSpc>
              <a:buNone/>
            </a:pPr>
            <a:r>
              <a:rPr lang="en-US" sz="3800" b="1" dirty="0">
                <a:solidFill>
                  <a:srgbClr val="9998FF"/>
                </a:solidFill>
                <a:latin typeface="Barlow Bold" pitchFamily="34" charset="0"/>
                <a:ea typeface="Barlow Bold" pitchFamily="34" charset="-122"/>
                <a:cs typeface="Barlow Bold" pitchFamily="34" charset="-120"/>
              </a:rPr>
              <a:t>Inefficient Inventory Management - Findings</a:t>
            </a:r>
            <a:endParaRPr lang="en-US" sz="3800" dirty="0"/>
          </a:p>
        </p:txBody>
      </p:sp>
      <p:sp>
        <p:nvSpPr>
          <p:cNvPr id="5" name="Text 1"/>
          <p:cNvSpPr/>
          <p:nvPr/>
        </p:nvSpPr>
        <p:spPr>
          <a:xfrm>
            <a:off x="7960162" y="2491621"/>
            <a:ext cx="6025277" cy="589598"/>
          </a:xfrm>
          <a:prstGeom prst="rect">
            <a:avLst/>
          </a:prstGeom>
          <a:noFill/>
          <a:ln/>
        </p:spPr>
        <p:txBody>
          <a:bodyPr wrap="square" lIns="0" tIns="0" rIns="0" bIns="0" rtlCol="0" anchor="t"/>
          <a:lstStyle/>
          <a:p>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Our inventory analysis covered daily sales and purchase data from September 2024 to January 2025. </a:t>
            </a:r>
            <a:pPr algn="l" indent="0" marL="0">
              <a:lnSpc>
                <a:spcPts val="2300"/>
              </a:lnSpc>
              <a:buNone/>
            </a:pPr>
            <a:r>
              <a:rPr lang="en-US" sz="1450" b="1" dirty="0">
                <a:solidFill>
                  <a:srgbClr val="EEEFF5"/>
                </a:solidFill>
                <a:latin typeface="Montserrat" pitchFamily="34" charset="0"/>
                <a:ea typeface="Montserrat" pitchFamily="34" charset="-122"/>
                <a:cs typeface="Montserrat" pitchFamily="34" charset="-120"/>
              </a:rPr>
              <a:t>Analysis Approach:</a:t>
            </a:r>
            <a:endParaRPr lang="en-US" sz="1450" dirty="0"/>
          </a:p>
        </p:txBody>
      </p:sp>
      <p:sp>
        <p:nvSpPr>
          <p:cNvPr id="6" name="Text 2"/>
          <p:cNvSpPr/>
          <p:nvPr/>
        </p:nvSpPr>
        <p:spPr>
          <a:xfrm>
            <a:off x="7960162" y="3288506"/>
            <a:ext cx="6025277" cy="58959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Employed a combined area-bar chart to visualize the relationship between purchased and sold quantities</a:t>
            </a:r>
            <a:endParaRPr lang="en-US" sz="1450" dirty="0"/>
          </a:p>
        </p:txBody>
      </p:sp>
      <p:sp>
        <p:nvSpPr>
          <p:cNvPr id="7" name="Text 3"/>
          <p:cNvSpPr/>
          <p:nvPr/>
        </p:nvSpPr>
        <p:spPr>
          <a:xfrm>
            <a:off x="7960162" y="3942517"/>
            <a:ext cx="6025277" cy="884396"/>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The inventory gap, calculated as the difference between ideal and current inventory levels, was analyzed weekly to identify trends.</a:t>
            </a:r>
            <a:endParaRPr lang="en-US" sz="1450" dirty="0"/>
          </a:p>
        </p:txBody>
      </p:sp>
      <p:sp>
        <p:nvSpPr>
          <p:cNvPr id="8" name="Text 4"/>
          <p:cNvSpPr/>
          <p:nvPr/>
        </p:nvSpPr>
        <p:spPr>
          <a:xfrm>
            <a:off x="7960162" y="4891326"/>
            <a:ext cx="6025277" cy="884396"/>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Introduced a "Stock Cover" metric to address how quickly stock might deplete. Also analyzed consecutive days with low stock coverage to identify persistent understocking patterns.</a:t>
            </a:r>
            <a:endParaRPr lang="en-US" sz="1450" dirty="0"/>
          </a:p>
        </p:txBody>
      </p:sp>
      <p:sp>
        <p:nvSpPr>
          <p:cNvPr id="9" name="Text 5"/>
          <p:cNvSpPr/>
          <p:nvPr/>
        </p:nvSpPr>
        <p:spPr>
          <a:xfrm>
            <a:off x="7960162" y="5840135"/>
            <a:ext cx="6025277" cy="884396"/>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Implemented time series forecasting to predict sales quantities with confidence intervals, enabling more informed inventory purchasing decisions.</a:t>
            </a:r>
            <a:endParaRPr lang="en-US" sz="1450" dirty="0"/>
          </a:p>
        </p:txBody>
      </p:sp>
      <p:sp>
        <p:nvSpPr>
          <p:cNvPr id="10" name="Text 6"/>
          <p:cNvSpPr/>
          <p:nvPr/>
        </p:nvSpPr>
        <p:spPr>
          <a:xfrm>
            <a:off x="7960162" y="6931819"/>
            <a:ext cx="6025277" cy="294799"/>
          </a:xfrm>
          <a:prstGeom prst="rect">
            <a:avLst/>
          </a:prstGeom>
          <a:noFill/>
          <a:ln/>
        </p:spPr>
        <p:txBody>
          <a:bodyPr wrap="none" lIns="0" tIns="0" rIns="0" bIns="0" rtlCol="0" anchor="t"/>
          <a:lstStyle/>
          <a:p>
            <a:pPr algn="l" indent="0" marL="0">
              <a:lnSpc>
                <a:spcPts val="2300"/>
              </a:lnSpc>
              <a:buNone/>
            </a:pP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sp>
        <p:nvSpPr>
          <p:cNvPr id="3" name="Text 0"/>
          <p:cNvSpPr/>
          <p:nvPr/>
        </p:nvSpPr>
        <p:spPr>
          <a:xfrm>
            <a:off x="8073509" y="1074420"/>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Inventory Insights</a:t>
            </a:r>
            <a:endParaRPr lang="en-US" sz="4450" dirty="0"/>
          </a:p>
        </p:txBody>
      </p:sp>
      <p:sp>
        <p:nvSpPr>
          <p:cNvPr id="4" name="Text 1"/>
          <p:cNvSpPr/>
          <p:nvPr/>
        </p:nvSpPr>
        <p:spPr>
          <a:xfrm>
            <a:off x="8073509" y="2112050"/>
            <a:ext cx="5798582" cy="346710"/>
          </a:xfrm>
          <a:prstGeom prst="rect">
            <a:avLst/>
          </a:prstGeom>
          <a:noFill/>
          <a:ln/>
        </p:spPr>
        <p:txBody>
          <a:bodyPr wrap="none" lIns="0" tIns="0" rIns="0" bIns="0" rtlCol="0" anchor="t"/>
          <a:lstStyle/>
          <a:p>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Key Findings:</a:t>
            </a:r>
            <a:endParaRPr lang="en-US" sz="1700" dirty="0"/>
          </a:p>
        </p:txBody>
      </p:sp>
      <p:sp>
        <p:nvSpPr>
          <p:cNvPr id="5" name="Text 2"/>
          <p:cNvSpPr/>
          <p:nvPr/>
        </p:nvSpPr>
        <p:spPr>
          <a:xfrm>
            <a:off x="8073509" y="2702481"/>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60 KG overall inventory gap</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by January 2025, indicating systematic understocking</a:t>
            </a:r>
            <a:endParaRPr lang="en-US" sz="1700" dirty="0"/>
          </a:p>
        </p:txBody>
      </p:sp>
      <p:sp>
        <p:nvSpPr>
          <p:cNvPr id="6" name="Text 3"/>
          <p:cNvSpPr/>
          <p:nvPr/>
        </p:nvSpPr>
        <p:spPr>
          <a:xfrm>
            <a:off x="8073509" y="3471624"/>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Roasted Gram</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Most critical inventory issues with highest frequency of low stock coverage</a:t>
            </a:r>
            <a:endParaRPr lang="en-US" sz="1700" dirty="0"/>
          </a:p>
        </p:txBody>
      </p:sp>
      <p:sp>
        <p:nvSpPr>
          <p:cNvPr id="7" name="Text 4"/>
          <p:cNvSpPr/>
          <p:nvPr/>
        </p:nvSpPr>
        <p:spPr>
          <a:xfrm>
            <a:off x="8073509" y="4240768"/>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Stock below critical threshold</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Multiple products frequently have less than 3 days of inventory</a:t>
            </a:r>
            <a:endParaRPr lang="en-US" sz="1700" dirty="0"/>
          </a:p>
        </p:txBody>
      </p:sp>
      <p:sp>
        <p:nvSpPr>
          <p:cNvPr id="8" name="Text 5"/>
          <p:cNvSpPr/>
          <p:nvPr/>
        </p:nvSpPr>
        <p:spPr>
          <a:xfrm>
            <a:off x="8073509" y="5177909"/>
            <a:ext cx="57985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9" name="Text 6"/>
          <p:cNvSpPr/>
          <p:nvPr/>
        </p:nvSpPr>
        <p:spPr>
          <a:xfrm>
            <a:off x="8073509" y="5768340"/>
            <a:ext cx="5798582"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financial impact is substantial: insufficient inventory directly connects to lost sales opportunities. Current procurement doesn't align with actual sales demand</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758309" y="666512"/>
            <a:ext cx="57985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Declining Revenue and Profit Margins</a:t>
            </a:r>
            <a:endParaRPr lang="en-US" sz="4450" dirty="0"/>
          </a:p>
        </p:txBody>
      </p:sp>
      <p:sp>
        <p:nvSpPr>
          <p:cNvPr id="4" name="Text 1"/>
          <p:cNvSpPr/>
          <p:nvPr/>
        </p:nvSpPr>
        <p:spPr>
          <a:xfrm>
            <a:off x="758309" y="2416850"/>
            <a:ext cx="5798582" cy="346710"/>
          </a:xfrm>
          <a:prstGeom prst="rect">
            <a:avLst/>
          </a:prstGeom>
          <a:noFill/>
          <a:ln/>
        </p:spPr>
        <p:txBody>
          <a:bodyPr wrap="none" lIns="0" tIns="0" rIns="0" bIns="0" rtlCol="0" anchor="t"/>
          <a:lstStyle/>
          <a:p>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Analysis Approach:</a:t>
            </a:r>
            <a:endParaRPr lang="en-US" sz="1700" dirty="0"/>
          </a:p>
        </p:txBody>
      </p:sp>
      <p:sp>
        <p:nvSpPr>
          <p:cNvPr id="5" name="Text 2"/>
          <p:cNvSpPr/>
          <p:nvPr/>
        </p:nvSpPr>
        <p:spPr>
          <a:xfrm>
            <a:off x="758309" y="3007281"/>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Calculated product-specific revenue contribution and gross profit margins</a:t>
            </a:r>
            <a:endParaRPr lang="en-US" sz="1700" dirty="0"/>
          </a:p>
        </p:txBody>
      </p:sp>
      <p:sp>
        <p:nvSpPr>
          <p:cNvPr id="6" name="Text 3"/>
          <p:cNvSpPr/>
          <p:nvPr/>
        </p:nvSpPr>
        <p:spPr>
          <a:xfrm>
            <a:off x="758309" y="3776424"/>
            <a:ext cx="5798582" cy="173355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Implemented Regression Modelling which provides feature importance scores that indicate how much each engineered variable (like Current Inventory, Days Since Last Purchase, etc.) influences the sales outcome.</a:t>
            </a:r>
            <a:endParaRPr lang="en-US" sz="1700" dirty="0"/>
          </a:p>
        </p:txBody>
      </p:sp>
      <p:sp>
        <p:nvSpPr>
          <p:cNvPr id="7" name="Text 4"/>
          <p:cNvSpPr/>
          <p:nvPr/>
        </p:nvSpPr>
        <p:spPr>
          <a:xfrm>
            <a:off x="758309" y="5585698"/>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Assessed viability of online platforms as additional sales channels</a:t>
            </a:r>
            <a:endParaRPr lang="en-US" sz="1700" dirty="0"/>
          </a:p>
        </p:txBody>
      </p:sp>
      <p:sp>
        <p:nvSpPr>
          <p:cNvPr id="8" name="Text 5"/>
          <p:cNvSpPr/>
          <p:nvPr/>
        </p:nvSpPr>
        <p:spPr>
          <a:xfrm>
            <a:off x="758309" y="6522839"/>
            <a:ext cx="5798582"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Our regression analysis identified key drivers of sales, with selling price and current inventory levels emerging as the most influential factors.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865983" y="231338"/>
            <a:ext cx="6213515" cy="7766923"/>
          </a:xfrm>
          <a:prstGeom prst="rect">
            <a:avLst/>
          </a:prstGeom>
        </p:spPr>
      </p:pic>
      <p:sp>
        <p:nvSpPr>
          <p:cNvPr id="4" name="Text 0"/>
          <p:cNvSpPr/>
          <p:nvPr/>
        </p:nvSpPr>
        <p:spPr>
          <a:xfrm>
            <a:off x="647819" y="718899"/>
            <a:ext cx="4870966" cy="608767"/>
          </a:xfrm>
          <a:prstGeom prst="rect">
            <a:avLst/>
          </a:prstGeom>
          <a:noFill/>
          <a:ln/>
        </p:spPr>
        <p:txBody>
          <a:bodyPr wrap="none" lIns="0" tIns="0" rIns="0" bIns="0" rtlCol="0" anchor="t"/>
          <a:lstStyle/>
          <a:p>
            <a:pPr algn="l" indent="0" marL="0">
              <a:lnSpc>
                <a:spcPts val="4750"/>
              </a:lnSpc>
              <a:buNone/>
            </a:pPr>
            <a:r>
              <a:rPr lang="en-US" sz="3800" b="1" dirty="0">
                <a:solidFill>
                  <a:srgbClr val="9998FF"/>
                </a:solidFill>
                <a:latin typeface="Barlow Bold" pitchFamily="34" charset="0"/>
                <a:ea typeface="Barlow Bold" pitchFamily="34" charset="-122"/>
                <a:cs typeface="Barlow Bold" pitchFamily="34" charset="-120"/>
              </a:rPr>
              <a:t>Revenue Insights</a:t>
            </a:r>
            <a:endParaRPr lang="en-US" sz="3800" dirty="0"/>
          </a:p>
        </p:txBody>
      </p:sp>
      <p:sp>
        <p:nvSpPr>
          <p:cNvPr id="5" name="Text 1"/>
          <p:cNvSpPr/>
          <p:nvPr/>
        </p:nvSpPr>
        <p:spPr>
          <a:xfrm>
            <a:off x="647819" y="1605201"/>
            <a:ext cx="6019562" cy="296228"/>
          </a:xfrm>
          <a:prstGeom prst="rect">
            <a:avLst/>
          </a:prstGeom>
          <a:noFill/>
          <a:ln/>
        </p:spPr>
        <p:txBody>
          <a:bodyPr wrap="none" lIns="0" tIns="0" rIns="0" bIns="0" rtlCol="0" anchor="t"/>
          <a:lstStyle/>
          <a:p>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The revenue contribution is uneven across the product portfolio.</a:t>
            </a:r>
            <a:endParaRPr lang="en-US" sz="1450" dirty="0"/>
          </a:p>
        </p:txBody>
      </p:sp>
      <p:sp>
        <p:nvSpPr>
          <p:cNvPr id="6" name="Text 2"/>
          <p:cNvSpPr/>
          <p:nvPr/>
        </p:nvSpPr>
        <p:spPr>
          <a:xfrm>
            <a:off x="647819" y="2109549"/>
            <a:ext cx="6019562"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Roasted Gram</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Highest revenue contribution at 19%</a:t>
            </a:r>
            <a:endParaRPr lang="en-US" sz="1450" dirty="0"/>
          </a:p>
        </p:txBody>
      </p:sp>
      <p:sp>
        <p:nvSpPr>
          <p:cNvPr id="7" name="Text 3"/>
          <p:cNvSpPr/>
          <p:nvPr/>
        </p:nvSpPr>
        <p:spPr>
          <a:xfrm>
            <a:off x="647819" y="2470547"/>
            <a:ext cx="6019562" cy="592455"/>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Selling price</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Single most influential factor in sales performance (29-33% importance)</a:t>
            </a:r>
            <a:endParaRPr lang="en-US" sz="1450" dirty="0"/>
          </a:p>
        </p:txBody>
      </p:sp>
      <p:sp>
        <p:nvSpPr>
          <p:cNvPr id="8" name="Text 4"/>
          <p:cNvSpPr/>
          <p:nvPr/>
        </p:nvSpPr>
        <p:spPr>
          <a:xfrm>
            <a:off x="647819" y="3127772"/>
            <a:ext cx="6019562" cy="592455"/>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Current inventory levels</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Second most important sales driver (21-27% importance)</a:t>
            </a:r>
            <a:endParaRPr lang="en-US" sz="1450" dirty="0"/>
          </a:p>
        </p:txBody>
      </p:sp>
      <p:sp>
        <p:nvSpPr>
          <p:cNvPr id="9" name="Text 5"/>
          <p:cNvSpPr/>
          <p:nvPr/>
        </p:nvSpPr>
        <p:spPr>
          <a:xfrm>
            <a:off x="647819" y="3784997"/>
            <a:ext cx="6019562" cy="592455"/>
          </a:xfrm>
          <a:prstGeom prst="rect">
            <a:avLst/>
          </a:prstGeom>
          <a:noFill/>
          <a:ln/>
        </p:spPr>
        <p:txBody>
          <a:bodyPr wrap="squar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Day-of-week effects</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Sales patterns vary by product, with specific days showing 2-4% higher importance</a:t>
            </a:r>
            <a:endParaRPr lang="en-US" sz="1450" dirty="0"/>
          </a:p>
        </p:txBody>
      </p:sp>
      <p:sp>
        <p:nvSpPr>
          <p:cNvPr id="10" name="Text 6"/>
          <p:cNvSpPr/>
          <p:nvPr/>
        </p:nvSpPr>
        <p:spPr>
          <a:xfrm>
            <a:off x="647819" y="4442222"/>
            <a:ext cx="6019562"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Shakkar</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Highest gross margin at 16.8%</a:t>
            </a:r>
            <a:endParaRPr lang="en-US" sz="1450" dirty="0"/>
          </a:p>
        </p:txBody>
      </p:sp>
      <p:sp>
        <p:nvSpPr>
          <p:cNvPr id="11" name="Text 7"/>
          <p:cNvSpPr/>
          <p:nvPr/>
        </p:nvSpPr>
        <p:spPr>
          <a:xfrm>
            <a:off x="647819" y="4803219"/>
            <a:ext cx="6019562"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Bura</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Second highest at 14.7%</a:t>
            </a:r>
            <a:endParaRPr lang="en-US" sz="1450" dirty="0"/>
          </a:p>
        </p:txBody>
      </p:sp>
      <p:sp>
        <p:nvSpPr>
          <p:cNvPr id="12" name="Text 8"/>
          <p:cNvSpPr/>
          <p:nvPr/>
        </p:nvSpPr>
        <p:spPr>
          <a:xfrm>
            <a:off x="647819" y="5164217"/>
            <a:ext cx="6019562" cy="296228"/>
          </a:xfrm>
          <a:prstGeom prst="rect">
            <a:avLst/>
          </a:prstGeom>
          <a:noFill/>
          <a:ln/>
        </p:spPr>
        <p:txBody>
          <a:bodyPr wrap="none" lIns="0" tIns="0" rIns="0" bIns="0" rtlCol="0" anchor="t"/>
          <a:lstStyle/>
          <a:p>
            <a:pPr algn="l" marL="342900" indent="-342900">
              <a:lnSpc>
                <a:spcPts val="2300"/>
              </a:lnSpc>
              <a:buSzPct val="100000"/>
              <a:buChar char="•"/>
            </a:pPr>
            <a:r>
              <a:rPr lang="en-US" sz="1450" b="1" dirty="0">
                <a:solidFill>
                  <a:srgbClr val="EEEFF5"/>
                </a:solidFill>
                <a:latin typeface="Montserrat" pitchFamily="34" charset="0"/>
                <a:ea typeface="Montserrat" pitchFamily="34" charset="-122"/>
                <a:cs typeface="Montserrat" pitchFamily="34" charset="-120"/>
              </a:rPr>
              <a:t>Dhampure Sugar</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Lowest margin at 5.5%</a:t>
            </a:r>
            <a:endParaRPr lang="en-US" sz="1450" dirty="0"/>
          </a:p>
        </p:txBody>
      </p:sp>
      <p:sp>
        <p:nvSpPr>
          <p:cNvPr id="13" name="Text 9"/>
          <p:cNvSpPr/>
          <p:nvPr/>
        </p:nvSpPr>
        <p:spPr>
          <a:xfrm>
            <a:off x="647819" y="5525214"/>
            <a:ext cx="6019562" cy="592455"/>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Significant profitability variation suggests pricing strategy opportunities</a:t>
            </a:r>
            <a:endParaRPr lang="en-US" sz="1450" dirty="0"/>
          </a:p>
        </p:txBody>
      </p:sp>
      <p:sp>
        <p:nvSpPr>
          <p:cNvPr id="14" name="Text 10"/>
          <p:cNvSpPr/>
          <p:nvPr/>
        </p:nvSpPr>
        <p:spPr>
          <a:xfrm>
            <a:off x="647819" y="6325791"/>
            <a:ext cx="6019562" cy="1184910"/>
          </a:xfrm>
          <a:prstGeom prst="rect">
            <a:avLst/>
          </a:prstGeom>
          <a:noFill/>
          <a:ln/>
        </p:spPr>
        <p:txBody>
          <a:bodyPr wrap="square" lIns="0" tIns="0" rIns="0" bIns="0" rtlCol="0" anchor="t"/>
          <a:lstStyle/>
          <a:p>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Roasted Gram contributes the highest revenue share, while sugar variants show minimal contribution despite requiring significant shelf space and investment but still Roasted Gram stands last when it comes to profit margins.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123718"/>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E-Commerce Opportunity Assessment</a:t>
            </a:r>
            <a:endParaRPr lang="en-US" sz="4450" dirty="0"/>
          </a:p>
        </p:txBody>
      </p:sp>
      <p:sp>
        <p:nvSpPr>
          <p:cNvPr id="4" name="Text 1"/>
          <p:cNvSpPr/>
          <p:nvPr/>
        </p:nvSpPr>
        <p:spPr>
          <a:xfrm>
            <a:off x="758309" y="3874056"/>
            <a:ext cx="7627382" cy="346710"/>
          </a:xfrm>
          <a:prstGeom prst="rect">
            <a:avLst/>
          </a:prstGeom>
          <a:noFill/>
          <a:ln/>
        </p:spPr>
        <p:txBody>
          <a:bodyPr wrap="non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Platform fees</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Range from 5-15% depending on product category</a:t>
            </a:r>
            <a:endParaRPr lang="en-US" sz="1700" dirty="0"/>
          </a:p>
        </p:txBody>
      </p:sp>
      <p:sp>
        <p:nvSpPr>
          <p:cNvPr id="5" name="Text 2"/>
          <p:cNvSpPr/>
          <p:nvPr/>
        </p:nvSpPr>
        <p:spPr>
          <a:xfrm>
            <a:off x="758309" y="4296489"/>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Product viability</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High-margin products (Shakkar, Bura) can absorb platform fees</a:t>
            </a:r>
            <a:endParaRPr lang="en-US" sz="1700" dirty="0"/>
          </a:p>
        </p:txBody>
      </p:sp>
      <p:sp>
        <p:nvSpPr>
          <p:cNvPr id="6" name="Text 3"/>
          <p:cNvSpPr/>
          <p:nvPr/>
        </p:nvSpPr>
        <p:spPr>
          <a:xfrm>
            <a:off x="758309" y="5065633"/>
            <a:ext cx="7627382"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EEEFF5"/>
                </a:solidFill>
                <a:latin typeface="Montserrat" pitchFamily="34" charset="0"/>
                <a:ea typeface="Montserrat" pitchFamily="34" charset="-122"/>
                <a:cs typeface="Montserrat" pitchFamily="34" charset="-120"/>
              </a:rPr>
              <a:t>Price adjustments needed</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Current prices for Dhampure Sugar and Mawana Sugar would need increases of 12-15% to maintain margins online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270748" y="759023"/>
            <a:ext cx="6773585" cy="6711553"/>
          </a:xfrm>
          <a:prstGeom prst="rect">
            <a:avLst/>
          </a:prstGeom>
        </p:spPr>
      </p:pic>
      <p:sp>
        <p:nvSpPr>
          <p:cNvPr id="4" name="Text 0"/>
          <p:cNvSpPr/>
          <p:nvPr/>
        </p:nvSpPr>
        <p:spPr>
          <a:xfrm>
            <a:off x="8073509" y="1158359"/>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Material Wastage</a:t>
            </a:r>
            <a:endParaRPr lang="en-US" sz="4450" dirty="0"/>
          </a:p>
        </p:txBody>
      </p:sp>
      <p:sp>
        <p:nvSpPr>
          <p:cNvPr id="5" name="Text 1"/>
          <p:cNvSpPr/>
          <p:nvPr/>
        </p:nvSpPr>
        <p:spPr>
          <a:xfrm>
            <a:off x="8073509" y="2195989"/>
            <a:ext cx="5798582" cy="17335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Our wastage analysis calculated both the direct cost from spoilage and damage, and the opportunity cost due to lost sales from stockouts. Patterns were examined to understand root causes by product and over time.</a:t>
            </a:r>
            <a:endParaRPr lang="en-US" sz="1700" dirty="0"/>
          </a:p>
        </p:txBody>
      </p:sp>
      <p:sp>
        <p:nvSpPr>
          <p:cNvPr id="6" name="Text 2"/>
          <p:cNvSpPr/>
          <p:nvPr/>
        </p:nvSpPr>
        <p:spPr>
          <a:xfrm>
            <a:off x="8073509" y="4173260"/>
            <a:ext cx="5798582" cy="346710"/>
          </a:xfrm>
          <a:prstGeom prst="rect">
            <a:avLst/>
          </a:prstGeom>
          <a:noFill/>
          <a:ln/>
        </p:spPr>
        <p:txBody>
          <a:bodyPr wrap="none" lIns="0" tIns="0" rIns="0" bIns="0" rtlCol="0" anchor="t"/>
          <a:lstStyle/>
          <a:p>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Analysis Approach:</a:t>
            </a:r>
            <a:endParaRPr lang="en-US" sz="1700" dirty="0"/>
          </a:p>
        </p:txBody>
      </p:sp>
      <p:sp>
        <p:nvSpPr>
          <p:cNvPr id="7" name="Text 3"/>
          <p:cNvSpPr/>
          <p:nvPr/>
        </p:nvSpPr>
        <p:spPr>
          <a:xfrm>
            <a:off x="8073509" y="4763691"/>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Calculated direct wastage costs based on inventory gaps</a:t>
            </a:r>
            <a:endParaRPr lang="en-US" sz="1700" dirty="0"/>
          </a:p>
        </p:txBody>
      </p:sp>
      <p:sp>
        <p:nvSpPr>
          <p:cNvPr id="8" name="Text 4"/>
          <p:cNvSpPr/>
          <p:nvPr/>
        </p:nvSpPr>
        <p:spPr>
          <a:xfrm>
            <a:off x="8073509" y="5532834"/>
            <a:ext cx="57985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Estimated lost sales revenue from understocking</a:t>
            </a:r>
            <a:endParaRPr lang="en-US" sz="1700" dirty="0"/>
          </a:p>
        </p:txBody>
      </p:sp>
      <p:sp>
        <p:nvSpPr>
          <p:cNvPr id="9" name="Text 5"/>
          <p:cNvSpPr/>
          <p:nvPr/>
        </p:nvSpPr>
        <p:spPr>
          <a:xfrm>
            <a:off x="8073509" y="5955268"/>
            <a:ext cx="57985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Analyzed wastage patterns by product and over time</a:t>
            </a:r>
            <a:endParaRPr lang="en-US" sz="1700" dirty="0"/>
          </a:p>
        </p:txBody>
      </p:sp>
      <p:sp>
        <p:nvSpPr>
          <p:cNvPr id="10" name="Text 6"/>
          <p:cNvSpPr/>
          <p:nvPr/>
        </p:nvSpPr>
        <p:spPr>
          <a:xfrm>
            <a:off x="8073509" y="6724412"/>
            <a:ext cx="57985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Identified root causes of material losses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4748" y="1024176"/>
            <a:ext cx="4944904" cy="6181130"/>
          </a:xfrm>
          <a:prstGeom prst="rect">
            <a:avLst/>
          </a:prstGeom>
        </p:spPr>
      </p:pic>
      <p:sp>
        <p:nvSpPr>
          <p:cNvPr id="4" name="Text 0"/>
          <p:cNvSpPr/>
          <p:nvPr/>
        </p:nvSpPr>
        <p:spPr>
          <a:xfrm>
            <a:off x="758309" y="602456"/>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Wastage Insights</a:t>
            </a:r>
            <a:endParaRPr lang="en-US" sz="4450" dirty="0"/>
          </a:p>
        </p:txBody>
      </p:sp>
      <p:sp>
        <p:nvSpPr>
          <p:cNvPr id="5" name="Text 1"/>
          <p:cNvSpPr/>
          <p:nvPr/>
        </p:nvSpPr>
        <p:spPr>
          <a:xfrm>
            <a:off x="758309" y="1640086"/>
            <a:ext cx="7627382" cy="138684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Roasted Gram emerges as the largest contributor to both direct wastage costs and lost sales revenue. Wastage accumulates gradually, reflecting ongoing handling and storage inefficiencies rather than isolated incidents.</a:t>
            </a:r>
            <a:endParaRPr lang="en-US" sz="1700" dirty="0"/>
          </a:p>
        </p:txBody>
      </p:sp>
      <p:sp>
        <p:nvSpPr>
          <p:cNvPr id="6" name="Text 2"/>
          <p:cNvSpPr/>
          <p:nvPr/>
        </p:nvSpPr>
        <p:spPr>
          <a:xfrm>
            <a:off x="758309" y="3270647"/>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Storage and handling protocols currently amplify wastage and require systematic overhaul.</a:t>
            </a:r>
            <a:endParaRPr lang="en-US" sz="1700" dirty="0"/>
          </a:p>
        </p:txBody>
      </p:sp>
      <p:sp>
        <p:nvSpPr>
          <p:cNvPr id="7" name="Shape 3"/>
          <p:cNvSpPr/>
          <p:nvPr/>
        </p:nvSpPr>
        <p:spPr>
          <a:xfrm>
            <a:off x="758309" y="445150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8" name="Text 4"/>
          <p:cNvSpPr/>
          <p:nvPr/>
        </p:nvSpPr>
        <p:spPr>
          <a:xfrm>
            <a:off x="1462326" y="4451509"/>
            <a:ext cx="3001447" cy="712470"/>
          </a:xfrm>
          <a:prstGeom prst="rect">
            <a:avLst/>
          </a:prstGeom>
          <a:noFill/>
          <a:ln/>
        </p:spPr>
        <p:txBody>
          <a:bodyPr wrap="squar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Consistent Product Understocking</a:t>
            </a:r>
            <a:endParaRPr lang="en-US" sz="2200" dirty="0"/>
          </a:p>
        </p:txBody>
      </p:sp>
      <p:sp>
        <p:nvSpPr>
          <p:cNvPr id="9" name="Text 5"/>
          <p:cNvSpPr/>
          <p:nvPr/>
        </p:nvSpPr>
        <p:spPr>
          <a:xfrm>
            <a:off x="1462326" y="5293876"/>
            <a:ext cx="3001447" cy="104013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Causes ongoing lost sales and increased spoilage risks</a:t>
            </a:r>
            <a:endParaRPr lang="en-US" sz="1700" dirty="0"/>
          </a:p>
        </p:txBody>
      </p:sp>
      <p:sp>
        <p:nvSpPr>
          <p:cNvPr id="10" name="Shape 6"/>
          <p:cNvSpPr/>
          <p:nvPr/>
        </p:nvSpPr>
        <p:spPr>
          <a:xfrm>
            <a:off x="4680347" y="4451509"/>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1" name="Text 7"/>
          <p:cNvSpPr/>
          <p:nvPr/>
        </p:nvSpPr>
        <p:spPr>
          <a:xfrm>
            <a:off x="5384363" y="445150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Storage Practices</a:t>
            </a:r>
            <a:endParaRPr lang="en-US" sz="2200" dirty="0"/>
          </a:p>
        </p:txBody>
      </p:sp>
      <p:sp>
        <p:nvSpPr>
          <p:cNvPr id="12" name="Text 8"/>
          <p:cNvSpPr/>
          <p:nvPr/>
        </p:nvSpPr>
        <p:spPr>
          <a:xfrm>
            <a:off x="5384363" y="4937641"/>
            <a:ext cx="3001447"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Contribute significantly to physical product damage</a:t>
            </a:r>
            <a:endParaRPr lang="en-US" sz="1700" dirty="0"/>
          </a:p>
        </p:txBody>
      </p:sp>
      <p:sp>
        <p:nvSpPr>
          <p:cNvPr id="13" name="Shape 9"/>
          <p:cNvSpPr/>
          <p:nvPr/>
        </p:nvSpPr>
        <p:spPr>
          <a:xfrm>
            <a:off x="758309" y="679430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4" name="Text 10"/>
          <p:cNvSpPr/>
          <p:nvPr/>
        </p:nvSpPr>
        <p:spPr>
          <a:xfrm>
            <a:off x="1462326" y="679430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Opportunity Cost</a:t>
            </a:r>
            <a:endParaRPr lang="en-US" sz="2200" dirty="0"/>
          </a:p>
        </p:txBody>
      </p:sp>
      <p:sp>
        <p:nvSpPr>
          <p:cNvPr id="15" name="Text 11"/>
          <p:cNvSpPr/>
          <p:nvPr/>
        </p:nvSpPr>
        <p:spPr>
          <a:xfrm>
            <a:off x="1462326" y="7280434"/>
            <a:ext cx="6923365"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Wastage directly drains profit margins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C32">
              <a:alpha val="80000"/>
            </a:srgbClr>
          </a:solidFill>
          <a:ln/>
        </p:spPr>
      </p:sp>
      <p:sp>
        <p:nvSpPr>
          <p:cNvPr id="4" name="Text 1"/>
          <p:cNvSpPr/>
          <p:nvPr/>
        </p:nvSpPr>
        <p:spPr>
          <a:xfrm>
            <a:off x="758309" y="1874163"/>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Recommendations</a:t>
            </a:r>
            <a:endParaRPr lang="en-US" sz="4450" dirty="0"/>
          </a:p>
        </p:txBody>
      </p:sp>
      <p:sp>
        <p:nvSpPr>
          <p:cNvPr id="5" name="Text 2"/>
          <p:cNvSpPr/>
          <p:nvPr/>
        </p:nvSpPr>
        <p:spPr>
          <a:xfrm>
            <a:off x="758309" y="3128367"/>
            <a:ext cx="2988707"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Inventory Management:</a:t>
            </a:r>
            <a:endParaRPr lang="en-US" sz="2200" dirty="0"/>
          </a:p>
        </p:txBody>
      </p:sp>
      <p:sp>
        <p:nvSpPr>
          <p:cNvPr id="6" name="Text 3"/>
          <p:cNvSpPr/>
          <p:nvPr/>
        </p:nvSpPr>
        <p:spPr>
          <a:xfrm>
            <a:off x="758309" y="3701177"/>
            <a:ext cx="4018359"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Implement data-driven forecasting using identified seasonal patterns</a:t>
            </a:r>
            <a:endParaRPr lang="en-US" sz="1700" dirty="0"/>
          </a:p>
        </p:txBody>
      </p:sp>
      <p:sp>
        <p:nvSpPr>
          <p:cNvPr id="7" name="Text 4"/>
          <p:cNvSpPr/>
          <p:nvPr/>
        </p:nvSpPr>
        <p:spPr>
          <a:xfrm>
            <a:off x="758309" y="4817031"/>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Establish SKU-specific minimum stock levels</a:t>
            </a:r>
            <a:endParaRPr lang="en-US" sz="1700" dirty="0"/>
          </a:p>
        </p:txBody>
      </p:sp>
      <p:sp>
        <p:nvSpPr>
          <p:cNvPr id="8" name="Text 5"/>
          <p:cNvSpPr/>
          <p:nvPr/>
        </p:nvSpPr>
        <p:spPr>
          <a:xfrm>
            <a:off x="758309" y="5586174"/>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Prioritize inventory improvements for Roasted Gram</a:t>
            </a:r>
            <a:endParaRPr lang="en-US" sz="1700" dirty="0"/>
          </a:p>
        </p:txBody>
      </p:sp>
      <p:sp>
        <p:nvSpPr>
          <p:cNvPr id="9" name="Text 6"/>
          <p:cNvSpPr/>
          <p:nvPr/>
        </p:nvSpPr>
        <p:spPr>
          <a:xfrm>
            <a:off x="5312926" y="3128367"/>
            <a:ext cx="2990374"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Revenue Enhancement:</a:t>
            </a:r>
            <a:endParaRPr lang="en-US" sz="2200" dirty="0"/>
          </a:p>
        </p:txBody>
      </p:sp>
      <p:sp>
        <p:nvSpPr>
          <p:cNvPr id="10" name="Text 7"/>
          <p:cNvSpPr/>
          <p:nvPr/>
        </p:nvSpPr>
        <p:spPr>
          <a:xfrm>
            <a:off x="5312926" y="3701177"/>
            <a:ext cx="4018359"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Adjust pricing for low-margin products (particularly Dhampure Sugar)</a:t>
            </a:r>
            <a:endParaRPr lang="en-US" sz="1700" dirty="0"/>
          </a:p>
        </p:txBody>
      </p:sp>
      <p:sp>
        <p:nvSpPr>
          <p:cNvPr id="11" name="Text 8"/>
          <p:cNvSpPr/>
          <p:nvPr/>
        </p:nvSpPr>
        <p:spPr>
          <a:xfrm>
            <a:off x="5312926" y="4817031"/>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Optimize product mix based on margin contribution</a:t>
            </a:r>
            <a:endParaRPr lang="en-US" sz="1700" dirty="0"/>
          </a:p>
        </p:txBody>
      </p:sp>
      <p:sp>
        <p:nvSpPr>
          <p:cNvPr id="12" name="Text 9"/>
          <p:cNvSpPr/>
          <p:nvPr/>
        </p:nvSpPr>
        <p:spPr>
          <a:xfrm>
            <a:off x="5312926" y="5586174"/>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Launch online sales with Roasted Gram and high-margin products</a:t>
            </a:r>
            <a:endParaRPr lang="en-US" sz="1700" dirty="0"/>
          </a:p>
        </p:txBody>
      </p:sp>
      <p:sp>
        <p:nvSpPr>
          <p:cNvPr id="13" name="Text 10"/>
          <p:cNvSpPr/>
          <p:nvPr/>
        </p:nvSpPr>
        <p:spPr>
          <a:xfrm>
            <a:off x="9867543" y="312836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Wastage Reduction:</a:t>
            </a:r>
            <a:endParaRPr lang="en-US" sz="2200" dirty="0"/>
          </a:p>
        </p:txBody>
      </p:sp>
      <p:sp>
        <p:nvSpPr>
          <p:cNvPr id="14" name="Text 11"/>
          <p:cNvSpPr/>
          <p:nvPr/>
        </p:nvSpPr>
        <p:spPr>
          <a:xfrm>
            <a:off x="9867543" y="3701177"/>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Implement First-In-First-Out inventory protocol</a:t>
            </a:r>
            <a:endParaRPr lang="en-US" sz="1700" dirty="0"/>
          </a:p>
        </p:txBody>
      </p:sp>
      <p:sp>
        <p:nvSpPr>
          <p:cNvPr id="15" name="Text 12"/>
          <p:cNvSpPr/>
          <p:nvPr/>
        </p:nvSpPr>
        <p:spPr>
          <a:xfrm>
            <a:off x="9867543" y="4470321"/>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Reduce handling damage through standardized procedures</a:t>
            </a:r>
            <a:endParaRPr lang="en-US" sz="1700" dirty="0"/>
          </a:p>
        </p:txBody>
      </p:sp>
      <p:sp>
        <p:nvSpPr>
          <p:cNvPr id="16" name="Text 13"/>
          <p:cNvSpPr/>
          <p:nvPr/>
        </p:nvSpPr>
        <p:spPr>
          <a:xfrm>
            <a:off x="9867543" y="5239464"/>
            <a:ext cx="4018359"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Track waste by cause to enable targeted reductions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2025-04-26T10:07:54Z</dcterms:created>
  <dcterms:modified xsi:type="dcterms:W3CDTF">2025-04-26T10:07:54Z</dcterms:modified>
</cp:coreProperties>
</file>